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69" r:id="rId3"/>
    <p:sldId id="270" r:id="rId4"/>
    <p:sldId id="267" r:id="rId5"/>
    <p:sldId id="259" r:id="rId6"/>
    <p:sldId id="268" r:id="rId7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Segoe UI Black" charset="0"/>
      <p:bold r:id="rId13"/>
      <p:boldItalic r:id="rId14"/>
    </p:embeddedFont>
    <p:embeddedFont>
      <p:font typeface="Dosis ExtraBold" charset="0"/>
      <p:bold r:id="rId15"/>
    </p:embeddedFont>
    <p:embeddedFont>
      <p:font typeface="DG Jory" charset="-7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0D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22" autoAdjust="0"/>
  </p:normalViewPr>
  <p:slideViewPr>
    <p:cSldViewPr>
      <p:cViewPr>
        <p:scale>
          <a:sx n="38" d="100"/>
          <a:sy n="38" d="100"/>
        </p:scale>
        <p:origin x="-121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BBBC8-68CB-401A-B89E-03FE5A3CBF52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AAD8B-499D-4378-9D37-D036E8E7C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93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5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6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18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18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image" Target="../media/image38.sv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video" Target="NULL" TargetMode="External"/><Relationship Id="rId6" Type="http://schemas.openxmlformats.org/officeDocument/2006/relationships/image" Target="../media/image34.svg"/><Relationship Id="rId1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microsoft.com/office/2007/relationships/media" Target="../media/media15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18" Type="http://schemas.openxmlformats.org/officeDocument/2006/relationships/image" Target="../media/image52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34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1.png"/><Relationship Id="rId15" Type="http://schemas.openxmlformats.org/officeDocument/2006/relationships/image" Target="../media/image13.png"/><Relationship Id="rId10" Type="http://schemas.openxmlformats.org/officeDocument/2006/relationships/image" Target="../media/image50.svg"/><Relationship Id="rId9" Type="http://schemas.openxmlformats.org/officeDocument/2006/relationships/image" Target="../media/image11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svg"/><Relationship Id="rId11" Type="http://schemas.microsoft.com/office/2007/relationships/media" Target="../media/media28.mp3"/><Relationship Id="rId10" Type="http://schemas.openxmlformats.org/officeDocument/2006/relationships/image" Target="../media/image52.sv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19.png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19.svg"/><Relationship Id="rId17" Type="http://schemas.microsoft.com/office/2007/relationships/media" Target="../media/media29.mp3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svg"/><Relationship Id="rId1" Type="http://schemas.openxmlformats.org/officeDocument/2006/relationships/video" Target="NULL" TargetMode="External"/><Relationship Id="rId6" Type="http://schemas.openxmlformats.org/officeDocument/2006/relationships/image" Target="../media/image23.svg"/><Relationship Id="rId11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7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000800" y="9258300"/>
            <a:ext cx="20289600" cy="97136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16230600" cy="89415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0"/>
            <a:ext cx="10515600" cy="2185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CẮT LÚA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  <a:latin typeface="Gaegu Bold Bold"/>
              </a:rPr>
              <a:t>Dân</a:t>
            </a:r>
            <a:r>
              <a:rPr lang="en-US" sz="2800" b="1" i="1" dirty="0" smtClean="0">
                <a:solidFill>
                  <a:srgbClr val="FF0000"/>
                </a:solidFill>
                <a:latin typeface="Gaegu Bold Bold"/>
              </a:rPr>
              <a:t> ca </a:t>
            </a:r>
            <a:r>
              <a:rPr lang="en-US" sz="2800" b="1" i="1" dirty="0" err="1" smtClean="0">
                <a:solidFill>
                  <a:srgbClr val="FF0000"/>
                </a:solidFill>
                <a:latin typeface="Gaegu Bold Bold"/>
              </a:rPr>
              <a:t>H’rê</a:t>
            </a:r>
            <a:r>
              <a:rPr lang="en-US" sz="2800" b="1" i="1" dirty="0" smtClean="0">
                <a:solidFill>
                  <a:srgbClr val="FF0000"/>
                </a:solidFill>
                <a:latin typeface="Gaegu Bold Bold"/>
              </a:rPr>
              <a:t>)</a:t>
            </a:r>
          </a:p>
          <a:p>
            <a:pPr algn="ctr"/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5830563" y="0"/>
            <a:ext cx="2646029" cy="3202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5EEFC3-9AF8-48BB-8E44-AB3CCBC85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8659"/>
            <a:ext cx="18288000" cy="11742041"/>
          </a:xfrm>
          <a:prstGeom prst="rect">
            <a:avLst/>
          </a:prstGeom>
        </p:spPr>
      </p:pic>
      <p:pic>
        <p:nvPicPr>
          <p:cNvPr id="5" name="ĐCL - hat ca bai">
            <a:hlinkClick r:id="" action="ppaction://media"/>
            <a:extLst>
              <a:ext uri="{FF2B5EF4-FFF2-40B4-BE49-F238E27FC236}">
                <a16:creationId xmlns:a16="http://schemas.microsoft.com/office/drawing/2014/main" xmlns="" id="{62573A89-B302-47B1-84DE-8A86CCC80B6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065264" y="8996937"/>
            <a:ext cx="609600" cy="609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3720593" y="6972300"/>
            <a:ext cx="3013728" cy="27236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EB59CA-F0E6-4114-AD20-2C58FB161482}"/>
              </a:ext>
            </a:extLst>
          </p:cNvPr>
          <p:cNvSpPr txBox="1"/>
          <p:nvPr/>
        </p:nvSpPr>
        <p:spPr>
          <a:xfrm>
            <a:off x="11506375" y="509470"/>
            <a:ext cx="3582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Sưu</a:t>
            </a:r>
            <a:r>
              <a:rPr lang="en-US" sz="2400" dirty="0">
                <a:solidFill>
                  <a:srgbClr val="772794"/>
                </a:solidFill>
                <a:latin typeface="Chaparral Pro" panose="02060503040505020203" pitchFamily="18" charset="0"/>
              </a:rPr>
              <a:t> </a:t>
            </a:r>
            <a:r>
              <a:rPr lang="en-US" sz="24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tầm</a:t>
            </a:r>
            <a:r>
              <a:rPr lang="en-US" sz="2400" dirty="0">
                <a:solidFill>
                  <a:srgbClr val="772794"/>
                </a:solidFill>
                <a:latin typeface="Chaparral Pro" panose="02060503040505020203" pitchFamily="18" charset="0"/>
              </a:rPr>
              <a:t>: Lê </a:t>
            </a:r>
            <a:r>
              <a:rPr lang="en-US" sz="24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Toàn</a:t>
            </a:r>
            <a:r>
              <a:rPr lang="en-US" sz="2400" dirty="0">
                <a:solidFill>
                  <a:srgbClr val="772794"/>
                </a:solidFill>
                <a:latin typeface="Chaparral Pro" panose="02060503040505020203" pitchFamily="18" charset="0"/>
              </a:rPr>
              <a:t> </a:t>
            </a:r>
            <a:r>
              <a:rPr lang="en-US" sz="24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Hùng</a:t>
            </a:r>
            <a:endParaRPr lang="en-US" sz="2400" dirty="0">
              <a:solidFill>
                <a:srgbClr val="772794"/>
              </a:solidFill>
              <a:latin typeface="Chaparral Pro" panose="02060503040505020203" pitchFamily="18" charset="0"/>
            </a:endParaRPr>
          </a:p>
          <a:p>
            <a:r>
              <a:rPr lang="en-US" sz="24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Đặt</a:t>
            </a:r>
            <a:r>
              <a:rPr lang="en-US" sz="2400" dirty="0">
                <a:solidFill>
                  <a:srgbClr val="772794"/>
                </a:solidFill>
                <a:latin typeface="Chaparral Pro" panose="02060503040505020203" pitchFamily="18" charset="0"/>
              </a:rPr>
              <a:t> </a:t>
            </a:r>
            <a:r>
              <a:rPr lang="en-US" sz="24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lời</a:t>
            </a:r>
            <a:r>
              <a:rPr lang="en-US" sz="2400" dirty="0">
                <a:solidFill>
                  <a:srgbClr val="772794"/>
                </a:solidFill>
                <a:latin typeface="Chaparral Pro" panose="02060503040505020203" pitchFamily="18" charset="0"/>
              </a:rPr>
              <a:t> </a:t>
            </a:r>
            <a:r>
              <a:rPr lang="en-US" sz="24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mới</a:t>
            </a:r>
            <a:r>
              <a:rPr lang="en-US" sz="2400" dirty="0">
                <a:solidFill>
                  <a:srgbClr val="772794"/>
                </a:solidFill>
                <a:latin typeface="Chaparral Pro" panose="02060503040505020203" pitchFamily="18" charset="0"/>
              </a:rPr>
              <a:t>: Lê Minh </a:t>
            </a:r>
            <a:r>
              <a:rPr lang="en-US" sz="24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Châu</a:t>
            </a:r>
            <a:endParaRPr lang="en-US" sz="2400" dirty="0">
              <a:solidFill>
                <a:srgbClr val="772794"/>
              </a:solidFill>
              <a:latin typeface="Chaparral Pro" panose="02060503040505020203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71 0.01666 L 0.04071 0.01666 C 0.0744 -0.03843 0.03299 0.03055 0.05669 -0.01158 C 0.06181 -0.02084 0.06719 -0.02963 0.07257 -0.03859 C 0.07509 -0.0426 0.07743 -0.04707 0.08012 -0.05062 C 0.11163 -0.0926 0.08585 -0.0605 0.11042 -0.08704 C 0.12318 -0.10078 0.11528 -0.09538 0.12856 -0.10448 C 0.13403 -0.10818 0.13933 -0.11451 0.14523 -0.11528 C 0.16459 -0.11791 0.14497 -0.11513 0.17023 -0.11929 C 0.20122 -0.12454 0.16007 -0.11729 0.1869 -0.12192 C 0.19245 -0.12022 0.19818 -0.11976 0.20356 -0.11667 C 0.20565 -0.11544 0.21068 -0.1088 0.21268 -0.10448 C 0.22639 -0.07439 0.21624 -0.09831 0.22249 -0.07763 C 0.22361 -0.07377 0.22518 -0.07053 0.22631 -0.06683 C 0.23004 -0.05433 0.22726 -0.06081 0.23004 -0.048 C 0.23065 -0.04507 0.2316 -0.0426 0.23229 -0.03982 C 0.23282 -0.03581 0.23325 -0.03179 0.23386 -0.02778 C 0.23429 -0.02454 0.23507 -0.02146 0.23533 -0.01837 C 0.23629 -0.00896 0.23637 0.00077 0.23768 0.01003 C 0.23811 0.01342 0.23889 0.01867 0.23915 0.02206 C 0.23924 0.02345 0.23915 0.02484 0.23915 0.02608 L 0.24063 0.02484 L 0.24063 0.02484 C 0.23664 0.01851 0.23264 0.01203 0.22856 0.00586 C 0.22761 0.00447 0.22648 0.00339 0.22552 0.00185 C 0.2237 -0.00109 0.2224 -0.00525 0.22023 -0.00757 C 0.21893 -0.00896 0.21762 -0.01004 0.21641 -0.01158 C 0.21155 -0.01775 0.20686 -0.02408 0.202 -0.03041 C 0.19827 -0.03534 0.20026 -0.0338 0.1967 -0.03581 C 0.19618 -0.03673 0.19584 -0.03797 0.19523 -0.03859 C 0.1941 -0.03951 0.1882 -0.04105 0.18768 -0.04121 C 0.17474 -0.04044 0.16997 -0.04321 0.16033 -0.0372 C 0.1586 -0.03596 0.15686 -0.03442 0.15504 -0.03318 C 0.14688 -0.00772 0.15703 -0.04044 0.14974 -0.01297 C 0.14861 -0.0088 0.14705 -0.00494 0.14601 -0.00078 C 0.14124 0.01682 0.13889 0.03395 0.13533 0.05308 C 0.13412 0.05987 0.13264 0.06635 0.1316 0.0733 C 0.13056 0.07993 0.12769 0.1003 0.12856 0.09351 C 0.13004 0.08148 0.1303 0.07731 0.13308 0.06512 C 0.13568 0.05385 0.13768 0.04182 0.14141 0.03148 C 0.14367 0.02515 0.14506 0.01759 0.14827 0.01265 C 0.15026 0.00956 0.15235 0.00648 0.15434 0.00324 C 0.15617 0.00015 0.15773 -0.0034 0.15964 -0.00618 C 0.16103 -0.00834 0.16268 -0.00973 0.16415 -0.01158 C 0.17092 -0.02022 0.17344 -0.02562 0.18004 -0.03041 C 0.18551 -0.03442 0.18603 -0.03318 0.19297 -0.03442 C 0.19523 -0.03488 0.19749 -0.03534 0.19974 -0.03581 C 0.20252 -0.03627 0.2053 -0.03658 0.20808 -0.0372 C 0.21137 -0.03797 0.21467 -0.03889 0.21797 -0.03982 C 0.23698 -0.03056 0.23672 -0.03504 0.24896 -0.01837 C 0.25044 -0.01636 0.25157 -0.01389 0.25278 -0.01158 C 0.2533 -0.00973 0.25391 -0.00803 0.25434 -0.00618 C 0.25495 -0.00309 0.25556 0.00462 0.25582 0.00725 C 0.25608 0.01033 0.25634 0.01358 0.2566 0.01666 C 0.25686 0.02021 0.25695 0.02391 0.25729 0.02746 C 0.25747 0.02885 0.25782 0.03009 0.25808 0.03148 C 0.26025 0.03024 0.26137 0.02978 0.26337 0.02746 C 0.27049 0.01944 0.27136 0.01604 0.27856 0.00324 L 0.28464 -0.00757 C 0.28637 -0.01065 0.28785 -0.01451 0.28993 -0.01698 L 0.30278 -0.03179 C 0.30929 -0.0392 0.3158 -0.04661 0.32327 -0.05062 C 0.33412 -0.05664 0.33386 -0.05571 0.34367 -0.05741 C 0.35157 -0.05649 0.35946 -0.0571 0.36719 -0.05463 C 0.36953 -0.05386 0.37127 -0.05031 0.37327 -0.048 C 0.37769 -0.0426 0.38117 -0.03812 0.38464 -0.03041 C 0.41103 0.02916 0.39141 -0.01575 0.40131 0.01404 C 0.4099 0.04012 0.40313 0.01666 0.40729 0.03148 C 0.41033 0.03009 0.41363 0.02978 0.41641 0.02746 C 0.41806 0.02608 0.41901 0.02314 0.42023 0.02067 C 0.42231 0.01635 0.42414 0.01157 0.42631 0.00725 C 0.43125 -0.00278 0.43516 -0.01497 0.44141 -0.02238 C 0.44809 -0.03025 0.45174 -0.03612 0.45964 -0.03982 C 0.46302 -0.04152 0.46667 -0.04183 0.47023 -0.0426 C 0.47344 -0.04321 0.47674 -0.04337 0.48004 -0.04383 C 0.48256 -0.04429 0.48507 -0.04476 0.48768 -0.04522 C 0.49445 -0.04306 0.5053 -0.04044 0.51268 -0.03581 C 0.51624 -0.03365 0.51736 -0.03149 0.52023 -0.02778 C 0.52118 -0.02408 0.5224 -0.02068 0.52327 -0.01698 C 0.52414 -0.01297 0.52457 -0.0088 0.52552 -0.00479 C 0.52613 -0.00247 0.52717 -0.00047 0.52778 0.00185 C 0.52874 0.00586 0.52934 0.01003 0.53004 0.01404 C 0.5303 0.01543 0.53047 0.01682 0.53082 0.01805 C 0.53134 0.0199 0.53195 0.0216 0.53229 0.02345 C 0.53273 0.02515 0.53264 0.02716 0.53308 0.02885 C 0.53368 0.03086 0.53464 0.0324 0.53533 0.03425 C 0.53889 0.0324 0.54297 0.03256 0.54601 0.02885 C 0.55131 0.02237 0.5553 0.01296 0.55964 0.00462 C 0.56598 -0.00803 0.56997 -0.01729 0.57856 -0.02639 C 0.58724 -0.03565 0.59445 -0.03581 0.60434 -0.03859 C 0.61615 -0.03627 0.62856 -0.03812 0.63993 -0.03179 C 0.65148 -0.02516 0.67882 0.01095 0.6869 0.02885 C 0.69679 0.05077 0.6921 0.04382 0.69896 0.05308 C 0.70304 0.04814 0.70747 0.04413 0.71111 0.03827 C 0.71736 0.02824 0.72266 0.01666 0.72856 0.00586 C 0.73768 -0.01065 0.74089 -0.01683 0.75052 -0.03041 C 0.75321 -0.03426 0.75591 -0.03797 0.75886 -0.04121 C 0.76051 -0.04306 0.76233 -0.04414 0.76415 -0.04522 C 0.76875 -0.04815 0.77309 -0.04985 0.77778 -0.05201 C 0.7803 -0.05062 0.7829 -0.04954 0.78533 -0.048 C 0.79115 -0.04399 0.79436 -0.04028 0.79974 -0.03581 C 0.81094 -0.02639 0.81389 -0.02717 0.82631 -0.00618 L 0.84367 0.02345 C 0.84627 0.02777 0.85131 0.03688 0.85131 0.03688 C 0.85165 0.03456 0.85408 0.01959 0.85504 0.01543 C 0.85547 0.01342 0.85591 0.01157 0.8566 0.01003 C 0.85964 0.00308 0.86745 -0.00649 0.87023 -0.01019 C 0.88403 -0.02948 0.87118 -0.01312 0.8869 -0.03041 C 0.88915 -0.03303 0.89124 -0.03627 0.89367 -0.03859 C 0.89783 -0.04213 0.90217 -0.04538 0.9066 -0.048 C 0.90729 -0.04846 0.90808 -0.04908 0.90886 -0.04923 C 0.91216 -0.05047 0.91875 -0.05139 0.9217 -0.05201 C 0.92882 -0.05062 0.93611 -0.05139 0.94297 -0.048 C 0.95122 -0.04368 0.9586 -0.03534 0.96641 -0.02902 C 0.96867 -0.02732 0.9711 -0.02593 0.97327 -0.02377 C 0.97891 -0.01775 0.98455 -0.01312 0.98915 -0.00479 C 0.9908 -0.00186 0.9921 0.00154 0.99367 0.00462 C 0.99957 0.01574 0.99896 0.00925 0.99896 0.01805 " pathEditMode="relative" ptsTypes="AAAAAAAAAAAAAAAAAAAAAAAAAAAAAAAAAAAAAAAAAAAAAAAAAAAAAAAAAAAAAAAAAAAAAAAAAAAAAAAAAAAAAAAAAAAAAAAAAAAAAAAAAAAAAAAAAAAAAA">
                                      <p:cBhvr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Motion origin="layout" path="M 1.00886 0.01265 L 1.00886 0.01265 C 1.00747 0.01111 0.99011 -0.01004 0.98386 -0.01821 C 0.96528 -0.04244 0.99306 -0.00679 0.96945 -0.0372 C 0.96676 -0.04059 0.96094 -0.04815 0.95808 -0.05062 C 0.95486 -0.05325 0.95148 -0.0551 0.94818 -0.05726 C 0.94289 -0.05602 0.93742 -0.05602 0.93229 -0.05325 C 0.92743 -0.05062 0.92301 -0.04584 0.91867 -0.04121 C 0.91511 -0.03735 0.91198 -0.03257 0.90886 -0.02778 C 0.90295 -0.01868 0.89827 -0.00896 0.89445 0.00324 C 0.88976 0.01821 0.88585 0.03379 0.88151 0.04907 C 0.86823 0.09629 0.88342 0.04321 0.87396 0.07453 C 0.87292 0.07808 0.87231 0.08209 0.87092 0.08533 C 0.87014 0.08719 0.86953 0.08904 0.86867 0.09074 C 0.86719 0.09351 0.86415 0.09891 0.86415 0.09891 C 0.85834 0.0912 0.85235 0.08395 0.8467 0.07592 C 0.84401 0.07222 0.84184 0.06743 0.83915 0.06388 C 0.83698 0.06111 0.83446 0.05972 0.83229 0.05709 C 0.81224 0.03194 0.84106 0.06388 0.81945 0.03827 C 0.8165 0.03487 0.81328 0.03225 0.81033 0.02885 C 0.7954 0.01111 0.80321 0.01651 0.78759 0.00324 C 0.7862 0.002 0.78464 0.00108 0.78308 0.00061 C 0.77978 -0.00031 0.77648 -0.00031 0.77318 -0.00078 C 0.76563 -0.00016 0.75174 -0.00093 0.74367 0.00462 C 0.73985 0.00709 0.73629 0.01095 0.73308 0.01543 C 0.72848 0.0216 0.72188 0.04089 0.71945 0.04768 C 0.7178 0.05216 0.71615 0.05648 0.71485 0.06111 C 0.70417 0.10169 0.7119 0.0804 0.70651 0.09475 C 0.69592 0.08533 0.69809 0.0878 0.68229 0.05972 C 0.68056 0.05663 0.679 0.05308 0.677 0.0503 C 0.66789 0.0378 0.64809 0.01527 0.63915 0.00725 C 0.63559 0.00416 0.63221 0.00046 0.62848 -0.00217 C 0.62075 -0.00741 0.60608 -0.00896 0.59974 -0.01019 C 0.59011 -0.0088 0.58047 -0.00896 0.57092 -0.00618 C 0.56789 -0.00525 0.56485 -0.00309 0.56259 0.00061 C 0.55183 0.01851 0.54766 0.03117 0.54219 0.05308 C 0.53594 0.07762 0.54089 0.06388 0.53681 0.07453 C 0.53603 0.07916 0.53603 0.07932 0.53455 0.0841 C 0.53412 0.08549 0.53342 0.08657 0.53308 0.08811 C 0.52995 0.09922 0.53516 0.08456 0.53082 0.09614 C 0.52952 0.08935 0.5283 0.08271 0.527 0.07592 C 0.52631 0.07237 0.52535 0.06882 0.52474 0.06512 C 0.52379 0.05941 0.52353 0.05339 0.52249 0.04768 C 0.51945 0.0324 0.5145 0.01975 0.50886 0.00725 C 0.50773 0.00478 0.50287 -0.00479 0.49974 -0.00757 C 0.49853 -0.00865 0.49723 -0.00942 0.49592 -0.01019 C 0.49219 -0.0125 0.48846 -0.01544 0.48455 -0.01698 C 0.47492 -0.02068 0.46693 -0.02115 0.45729 -0.02238 C 0.454 -0.02007 0.45026 -0.01929 0.44749 -0.01559 C 0.44306 -0.00988 0.43203 0.01496 0.42848 0.02345 C 0.42709 0.02685 0.42622 0.03086 0.42474 0.03425 C 0.42361 0.03672 0.42214 0.03858 0.42092 0.04089 C 0.41962 0.04351 0.41849 0.04645 0.41719 0.04907 C 0.41545 0.05231 0.41337 0.05493 0.41181 0.05848 C 0.40981 0.06311 0.40651 0.0733 0.40651 0.0733 C 0.40625 0.06466 0.40617 0.05617 0.40582 0.04768 C 0.40573 0.04583 0.40547 0.04398 0.40504 0.04228 C 0.40469 0.04074 0.40408 0.0395 0.40348 0.03827 C 0.40261 0.03626 0.40157 0.03456 0.40052 0.03287 C 0.3967 0.027 0.39289 0.02114 0.38915 0.01543 C 0.38334 0.00648 0.37917 0.0003 0.37092 -0.00479 C 0.36736 -0.0071 0.36389 -0.00942 0.36033 -0.01158 C 0.35261 -0.01621 0.34514 -0.01929 0.33681 -0.02099 C 0.3316 -0.02207 0.32622 -0.02192 0.32092 -0.02238 C 0.31485 -0.02192 0.30877 -0.02223 0.30278 -0.02099 C 0.29992 -0.02038 0.29714 -0.01852 0.29445 -0.01698 C 0.28802 -0.01328 0.28186 -0.00896 0.27622 -0.00217 C 0.27344 0.00123 0.26337 0.0233 0.26337 0.02345 C 0.26129 0.02793 0.25912 0.03209 0.25729 0.03688 L 0.24974 0.05709 C 0.2487 0.05972 0.24783 0.06265 0.2467 0.06512 L 0.24367 0.07191 C 0.24271 0.07685 0.24323 0.07469 0.24219 0.0787 " pathEditMode="relative" ptsTypes="AAAAAAAAAAAAAAAAAAAAAAAAAAAAAAAAAAAAAAAAAAAAAAAAAAAAAAAAAAAAAAAAAAAAAAAAA">
                                      <p:cBhvr>
                                        <p:cTn id="4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LỚP 6\doc-nhac-so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857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CUNG VÀ NỬA CUNG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E:\LỚP 6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53100"/>
            <a:ext cx="18288000" cy="4533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952500"/>
            <a:ext cx="18288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        </a:t>
            </a:r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        </a:t>
            </a:r>
            <a:r>
              <a:rPr lang="vi-VN" sz="4400" dirty="0" smtClean="0">
                <a:latin typeface="+mj-lt"/>
              </a:rPr>
              <a:t>Cung </a:t>
            </a:r>
            <a:r>
              <a:rPr lang="vi-VN" sz="4400" dirty="0" smtClean="0">
                <a:latin typeface="+mj-lt"/>
              </a:rPr>
              <a:t>và nửa cung là đơn vị dùng để chỉ khoảng cách về độ cao giữa 2 âm thanh đi liền bậc. Một cung bằng 2 nửa cung. </a:t>
            </a:r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         </a:t>
            </a:r>
            <a:r>
              <a:rPr lang="vi-VN" sz="4400" dirty="0" smtClean="0">
                <a:latin typeface="+mj-lt"/>
              </a:rPr>
              <a:t>Chúng </a:t>
            </a:r>
            <a:r>
              <a:rPr lang="vi-VN" sz="4400" dirty="0" smtClean="0">
                <a:latin typeface="+mj-lt"/>
              </a:rPr>
              <a:t>ta có bảy nốt Đô Rê Mi Fa Sol La </a:t>
            </a:r>
            <a:r>
              <a:rPr lang="en-US" sz="4400" dirty="0" smtClean="0">
                <a:latin typeface="+mj-lt"/>
              </a:rPr>
              <a:t>S</a:t>
            </a:r>
            <a:r>
              <a:rPr lang="vi-VN" sz="4400" dirty="0" smtClean="0">
                <a:latin typeface="+mj-lt"/>
              </a:rPr>
              <a:t>i, khoảng cách giữa tất cả các nốt đều là </a:t>
            </a:r>
            <a:r>
              <a:rPr lang="vi-VN" sz="4400" b="1" i="1" dirty="0" smtClean="0">
                <a:latin typeface="+mj-lt"/>
              </a:rPr>
              <a:t>1 cung</a:t>
            </a:r>
            <a:r>
              <a:rPr lang="vi-VN" sz="4400" dirty="0" smtClean="0">
                <a:latin typeface="+mj-lt"/>
              </a:rPr>
              <a:t> ngoại trừ 2 cặp nốt là </a:t>
            </a:r>
            <a:r>
              <a:rPr lang="vi-VN" sz="4400" b="1" dirty="0" smtClean="0">
                <a:latin typeface="+mj-lt"/>
              </a:rPr>
              <a:t>Mi-Fa</a:t>
            </a:r>
            <a:r>
              <a:rPr lang="vi-VN" sz="4400" dirty="0" smtClean="0">
                <a:latin typeface="+mj-lt"/>
              </a:rPr>
              <a:t> và </a:t>
            </a:r>
            <a:r>
              <a:rPr lang="vi-VN" sz="4400" b="1" dirty="0" smtClean="0">
                <a:latin typeface="+mj-lt"/>
              </a:rPr>
              <a:t>Si-Do</a:t>
            </a:r>
            <a:r>
              <a:rPr lang="vi-VN" sz="4400" dirty="0" smtClean="0">
                <a:latin typeface="+mj-lt"/>
              </a:rPr>
              <a:t> chỉ cách nhau </a:t>
            </a:r>
            <a:r>
              <a:rPr lang="vi-VN" sz="4400" b="1" u="sng" dirty="0" smtClean="0">
                <a:latin typeface="+mj-lt"/>
              </a:rPr>
              <a:t>nửa cung</a:t>
            </a:r>
            <a:r>
              <a:rPr lang="vi-VN" sz="4400" dirty="0" smtClean="0">
                <a:latin typeface="+mj-lt"/>
              </a:rPr>
              <a:t>, đây là cái mà bạn cần nhớ.</a:t>
            </a:r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       </a:t>
            </a:r>
            <a:r>
              <a:rPr lang="vi-VN" sz="4400" u="sng" dirty="0" smtClean="0">
                <a:latin typeface="+mj-lt"/>
              </a:rPr>
              <a:t>Ký </a:t>
            </a:r>
            <a:r>
              <a:rPr lang="vi-VN" sz="4400" u="sng" dirty="0" smtClean="0">
                <a:latin typeface="+mj-lt"/>
              </a:rPr>
              <a:t>hiệu</a:t>
            </a:r>
            <a:r>
              <a:rPr lang="vi-VN" sz="4400" u="sng" dirty="0" smtClean="0">
                <a:latin typeface="+mj-lt"/>
              </a:rPr>
              <a:t>:</a:t>
            </a:r>
            <a:endParaRPr lang="vi-VN" sz="4400" u="sng" dirty="0" smtClean="0">
              <a:latin typeface="+mj-lt"/>
            </a:endParaRPr>
          </a:p>
          <a:p>
            <a:r>
              <a:rPr lang="vi-VN" sz="3600" dirty="0" smtClean="0">
                <a:latin typeface="+mj-lt"/>
              </a:rPr>
              <a:t/>
            </a:r>
            <a:br>
              <a:rPr lang="vi-VN" sz="3600" dirty="0" smtClean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slow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50519" y="1176482"/>
            <a:ext cx="9090753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13800" dirty="0">
                <a:solidFill>
                  <a:srgbClr val="772794"/>
                </a:solidFill>
                <a:latin typeface="iCiel Soup of Justice" pitchFamily="2" charset="0"/>
              </a:rPr>
              <a:t>ĐI CẮT LÚA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52865" y="3870408"/>
            <a:ext cx="5513803" cy="49122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16504" y="4373903"/>
            <a:ext cx="4617496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Là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bài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dân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ca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của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dân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tộc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H’rê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đã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trở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nên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quen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thuộc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với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nhân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dân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iCiel Pequena" pitchFamily="50" charset="0"/>
              </a:rPr>
              <a:t> ta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255280" y="3815539"/>
            <a:ext cx="5513802" cy="491229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00045" y="4603470"/>
            <a:ext cx="439298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Bài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hát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có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giai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điệu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vui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tươi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,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lạc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quan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,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trong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Ciel Pequena" pitchFamily="50" charset="0"/>
              </a:rPr>
              <a:t>sáng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iCiel Pequena" pitchFamily="50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057694" y="3870408"/>
            <a:ext cx="5513802" cy="491229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244321" y="4356585"/>
            <a:ext cx="499849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Bài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hát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nói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lên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niềm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vui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của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buôn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làng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khi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đi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cắt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lúa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và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sự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phấn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khởi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mừng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mùa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màng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bội</a:t>
            </a:r>
            <a:r>
              <a:rPr lang="en-US" sz="4800" dirty="0">
                <a:solidFill>
                  <a:srgbClr val="AF0D85"/>
                </a:solidFill>
                <a:latin typeface="iCiel Pequena" pitchFamily="50" charset="0"/>
              </a:rPr>
              <a:t> </a:t>
            </a:r>
            <a:r>
              <a:rPr lang="en-US" sz="4800" dirty="0" err="1">
                <a:solidFill>
                  <a:srgbClr val="AF0D85"/>
                </a:solidFill>
                <a:latin typeface="iCiel Pequena" pitchFamily="50" charset="0"/>
              </a:rPr>
              <a:t>thu</a:t>
            </a:r>
            <a:endParaRPr lang="en-US" sz="4800" dirty="0">
              <a:solidFill>
                <a:srgbClr val="AF0D85"/>
              </a:solidFill>
              <a:latin typeface="iCiel Pequena" pitchFamily="50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037000" y="2744865"/>
            <a:ext cx="1873240" cy="14646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93310">
            <a:off x="13890483" y="3006750"/>
            <a:ext cx="1845582" cy="12526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V="1">
            <a:off x="-1000800" y="9258300"/>
            <a:ext cx="20289600" cy="97136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706600" y="204825"/>
            <a:ext cx="1548457" cy="9716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294901" y="1504293"/>
            <a:ext cx="1097516" cy="685947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xmlns="" id="{53AB5253-DFA6-4EA8-80CC-CE79E9B1A3B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349208" y="2711326"/>
            <a:ext cx="1352087" cy="1341946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9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57200" y="2787232"/>
            <a:ext cx="17754600" cy="68022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V="1">
            <a:off x="-1000800" y="9258300"/>
            <a:ext cx="20289600" cy="97136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015768" y="8415312"/>
            <a:ext cx="1352087" cy="134194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400" y="0"/>
            <a:ext cx="7788848" cy="2001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 err="1">
                <a:solidFill>
                  <a:schemeClr val="accent3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Đi</a:t>
            </a:r>
            <a:r>
              <a:rPr lang="en-US" sz="12000" dirty="0">
                <a:solidFill>
                  <a:schemeClr val="accent3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12000" dirty="0" err="1">
                <a:solidFill>
                  <a:schemeClr val="accent3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cắt</a:t>
            </a:r>
            <a:r>
              <a:rPr lang="en-US" sz="12000" dirty="0">
                <a:solidFill>
                  <a:schemeClr val="accent3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12000" dirty="0" err="1">
                <a:solidFill>
                  <a:schemeClr val="accent3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lúa</a:t>
            </a:r>
            <a:endParaRPr lang="en-US" sz="12000" dirty="0">
              <a:solidFill>
                <a:schemeClr val="accent3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6269" y="3583458"/>
            <a:ext cx="509707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Anh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(ô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 ề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(ố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(ô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ều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Anh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(ô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ều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ề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Dosis ExtraBold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95800" y="1991119"/>
            <a:ext cx="2912048" cy="64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400" b="1" dirty="0">
                <a:solidFill>
                  <a:srgbClr val="772794"/>
                </a:solidFill>
                <a:latin typeface="DG Jory"/>
              </a:rPr>
              <a:t>(</a:t>
            </a:r>
            <a:r>
              <a:rPr lang="en-US" sz="4400" b="1" dirty="0" err="1">
                <a:solidFill>
                  <a:srgbClr val="772794"/>
                </a:solidFill>
                <a:latin typeface="DG Jory"/>
              </a:rPr>
              <a:t>dân</a:t>
            </a:r>
            <a:r>
              <a:rPr lang="en-US" sz="4400" b="1" dirty="0">
                <a:solidFill>
                  <a:srgbClr val="772794"/>
                </a:solidFill>
                <a:latin typeface="DG Jory"/>
              </a:rPr>
              <a:t> ca </a:t>
            </a:r>
            <a:r>
              <a:rPr lang="en-US" sz="4400" b="1" dirty="0" err="1">
                <a:solidFill>
                  <a:srgbClr val="772794"/>
                </a:solidFill>
                <a:latin typeface="DG Jory"/>
              </a:rPr>
              <a:t>H’rê</a:t>
            </a:r>
            <a:r>
              <a:rPr lang="en-US" sz="4400" b="1" dirty="0">
                <a:solidFill>
                  <a:srgbClr val="772794"/>
                </a:solidFill>
                <a:latin typeface="DG Jory"/>
              </a:rPr>
              <a:t>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2FC858E8-61D2-4D0F-8C22-7BC761817B81}"/>
              </a:ext>
            </a:extLst>
          </p:cNvPr>
          <p:cNvSpPr txBox="1"/>
          <p:nvPr/>
        </p:nvSpPr>
        <p:spPr>
          <a:xfrm>
            <a:off x="6532624" y="3553880"/>
            <a:ext cx="572704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(ố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ề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(ố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(ố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gặt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(ô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ề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Dosis ExtraBold" pitchFamily="2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58D97DF9-BCC2-40F5-894B-41085DDE36DE}"/>
              </a:ext>
            </a:extLst>
          </p:cNvPr>
          <p:cNvSpPr txBox="1"/>
          <p:nvPr/>
        </p:nvSpPr>
        <p:spPr>
          <a:xfrm>
            <a:off x="12411240" y="3531265"/>
            <a:ext cx="5181600" cy="5191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(ố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(ố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gặt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(ô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en-US" sz="3600" dirty="0" err="1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ề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(ố ê)</a:t>
            </a:r>
            <a:b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(ố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gặt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(ô </a:t>
            </a:r>
            <a:r>
              <a:rPr lang="en-US" sz="3600" dirty="0" err="1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en-US" sz="3600" dirty="0" err="1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Lếu</a:t>
            </a:r>
            <a:r>
              <a:rPr lang="en-US" sz="3600" dirty="0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lêu</a:t>
            </a:r>
            <a:r>
              <a:rPr lang="en-US" sz="3600" dirty="0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rgbClr val="C00000"/>
                </a:solidFill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ề</a:t>
            </a: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effectLst/>
                <a:latin typeface="Dosis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Ê…..</a:t>
            </a:r>
          </a:p>
        </p:txBody>
      </p:sp>
      <p:pic>
        <p:nvPicPr>
          <p:cNvPr id="16" name="DCL - hat bai goc">
            <a:hlinkClick r:id="" action="ppaction://media"/>
            <a:extLst>
              <a:ext uri="{FF2B5EF4-FFF2-40B4-BE49-F238E27FC236}">
                <a16:creationId xmlns:a16="http://schemas.microsoft.com/office/drawing/2014/main" xmlns="" id="{44AC42AA-256F-48F6-86F9-9959A6817F3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707845" y="853547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000800" y="9258300"/>
            <a:ext cx="20289600" cy="97136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855999" y="839055"/>
            <a:ext cx="9663039" cy="86088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33593" y="1028700"/>
            <a:ext cx="1548457" cy="971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482662" y="1657383"/>
            <a:ext cx="1097516" cy="6859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000800" y="6990629"/>
            <a:ext cx="2808415" cy="24406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045587" y="-296926"/>
            <a:ext cx="2484827" cy="22719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09759" y="2718048"/>
            <a:ext cx="8155517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30000" dirty="0">
                <a:solidFill>
                  <a:srgbClr val="FFFFFF"/>
                </a:solidFill>
                <a:latin typeface="iCiel LesFruits" pitchFamily="2" charset="0"/>
              </a:rPr>
              <a:t>TẠM </a:t>
            </a:r>
          </a:p>
          <a:p>
            <a:pPr algn="ctr"/>
            <a:r>
              <a:rPr lang="en-US" sz="30000" dirty="0">
                <a:solidFill>
                  <a:srgbClr val="FFFFFF"/>
                </a:solidFill>
                <a:latin typeface="iCiel LesFruits" pitchFamily="2" charset="0"/>
              </a:rPr>
              <a:t>BIỆT</a:t>
            </a:r>
          </a:p>
        </p:txBody>
      </p:sp>
      <p:pic>
        <p:nvPicPr>
          <p:cNvPr id="13" name="nhac nen - ket thuc">
            <a:hlinkClick r:id="" action="ppaction://media"/>
            <a:extLst>
              <a:ext uri="{FF2B5EF4-FFF2-40B4-BE49-F238E27FC236}">
                <a16:creationId xmlns:a16="http://schemas.microsoft.com/office/drawing/2014/main" xmlns="" id="{1E2D1466-AFF5-498F-B258-4C1A5BD28A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966164" y="9126457"/>
            <a:ext cx="609600" cy="60960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4D47DC7-0452-48E0-8122-BED34C5DB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297200" y="1567626"/>
            <a:ext cx="1548457" cy="97165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2A8A59F2-8F00-42F9-86F4-78470953B7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119055" y="839055"/>
            <a:ext cx="1548457" cy="97165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E6B72352-C75A-40CA-9428-DD3CCC6E72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89737" y="542871"/>
            <a:ext cx="1548457" cy="971657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4F62644E-60E0-4C5A-A5C5-09B163A07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03407" y="3371773"/>
            <a:ext cx="1548457" cy="971657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172</Words>
  <Application>Microsoft Office PowerPoint</Application>
  <PresentationFormat>Custom</PresentationFormat>
  <Paragraphs>28</Paragraphs>
  <Slides>6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Times New Roman</vt:lpstr>
      <vt:lpstr>Gaegu Bold Bold</vt:lpstr>
      <vt:lpstr>Chaparral Pro</vt:lpstr>
      <vt:lpstr>Calibri</vt:lpstr>
      <vt:lpstr>iCiel Soup of Justice</vt:lpstr>
      <vt:lpstr>iCiel Pequena</vt:lpstr>
      <vt:lpstr>Segoe UI Black</vt:lpstr>
      <vt:lpstr>Dosis ExtraBold</vt:lpstr>
      <vt:lpstr>DG Jory</vt:lpstr>
      <vt:lpstr>iCiel LesFruits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 Nhien</dc:creator>
  <cp:lastModifiedBy>Admin</cp:lastModifiedBy>
  <cp:revision>19</cp:revision>
  <dcterms:created xsi:type="dcterms:W3CDTF">2006-08-16T00:00:00Z</dcterms:created>
  <dcterms:modified xsi:type="dcterms:W3CDTF">2021-12-14T07:54:42Z</dcterms:modified>
  <dc:identifier>DAEvkuJy0s4</dc:identifier>
</cp:coreProperties>
</file>